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5" r:id="rId3"/>
    <p:sldId id="310" r:id="rId4"/>
    <p:sldId id="311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3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379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3360" userDrawn="1">
          <p15:clr>
            <a:srgbClr val="A4A3A4"/>
          </p15:clr>
        </p15:guide>
        <p15:guide id="8" orient="horz" pos="3312" userDrawn="1">
          <p15:clr>
            <a:srgbClr val="A4A3A4"/>
          </p15:clr>
        </p15:guide>
        <p15:guide id="9" orient="horz" pos="240" userDrawn="1">
          <p15:clr>
            <a:srgbClr val="A4A3A4"/>
          </p15:clr>
        </p15:guide>
        <p15:guide id="10" orient="horz" pos="432" userDrawn="1">
          <p15:clr>
            <a:srgbClr val="A4A3A4"/>
          </p15:clr>
        </p15:guide>
        <p15:guide id="11" orient="horz" pos="2784" userDrawn="1">
          <p15:clr>
            <a:srgbClr val="A4A3A4"/>
          </p15:clr>
        </p15:guide>
        <p15:guide id="12" pos="3839" userDrawn="1">
          <p15:clr>
            <a:srgbClr val="A4A3A4"/>
          </p15:clr>
        </p15:guide>
        <p15:guide id="13" pos="958" userDrawn="1">
          <p15:clr>
            <a:srgbClr val="A4A3A4"/>
          </p15:clr>
        </p15:guide>
        <p15:guide id="14" pos="6142" userDrawn="1">
          <p15:clr>
            <a:srgbClr val="A4A3A4"/>
          </p15:clr>
        </p15:guide>
        <p15:guide id="15" pos="1246" userDrawn="1">
          <p15:clr>
            <a:srgbClr val="A4A3A4"/>
          </p15:clr>
        </p15:guide>
        <p15:guide id="16" pos="7008" userDrawn="1">
          <p15:clr>
            <a:srgbClr val="A4A3A4"/>
          </p15:clr>
        </p15:guide>
        <p15:guide id="17" pos="5854" userDrawn="1">
          <p15:clr>
            <a:srgbClr val="A4A3A4"/>
          </p15:clr>
        </p15:guide>
        <p15:guide id="18" pos="670" userDrawn="1">
          <p15:clr>
            <a:srgbClr val="A4A3A4"/>
          </p15:clr>
        </p15:guide>
        <p15:guide id="19" pos="7151" userDrawn="1">
          <p15:clr>
            <a:srgbClr val="A4A3A4"/>
          </p15:clr>
        </p15:guide>
        <p15:guide id="20" pos="3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9" autoAdjust="0"/>
  </p:normalViewPr>
  <p:slideViewPr>
    <p:cSldViewPr showGuides="1">
      <p:cViewPr varScale="1">
        <p:scale>
          <a:sx n="118" d="100"/>
          <a:sy n="118" d="100"/>
        </p:scale>
        <p:origin x="120" y="10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8"/>
        <p:guide pos="6142"/>
        <p:guide pos="1246"/>
        <p:guide pos="7008"/>
        <p:guide pos="5854"/>
        <p:guide pos="670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0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202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666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98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276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743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434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3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1" baseline="0">
                <a:solidFill>
                  <a:schemeClr val="accent1"/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5" y="381001"/>
            <a:ext cx="1524000" cy="56388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5" y="381001"/>
            <a:ext cx="7391399" cy="563880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24" y="2514600"/>
            <a:ext cx="8692398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4" y="5410214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8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7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7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504790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229192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20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93" indent="0">
              <a:buNone/>
              <a:defRPr sz="1801" b="1"/>
            </a:lvl3pPr>
            <a:lvl4pPr marL="1371589" indent="0">
              <a:buNone/>
              <a:defRPr sz="1600" b="1"/>
            </a:lvl4pPr>
            <a:lvl5pPr marL="1828785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8" indent="0">
              <a:buNone/>
              <a:defRPr sz="1600" b="1"/>
            </a:lvl7pPr>
            <a:lvl8pPr marL="3200373" indent="0">
              <a:buNone/>
              <a:defRPr sz="1600" b="1"/>
            </a:lvl8pPr>
            <a:lvl9pPr marL="365756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2420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249870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93" indent="0">
              <a:buNone/>
              <a:defRPr sz="1801" b="1"/>
            </a:lvl3pPr>
            <a:lvl4pPr marL="1371589" indent="0">
              <a:buNone/>
              <a:defRPr sz="1600" b="1"/>
            </a:lvl4pPr>
            <a:lvl5pPr marL="1828785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8" indent="0">
              <a:buNone/>
              <a:defRPr sz="1600" b="1"/>
            </a:lvl7pPr>
            <a:lvl8pPr marL="3200373" indent="0">
              <a:buNone/>
              <a:defRPr sz="1600" b="1"/>
            </a:lvl8pPr>
            <a:lvl9pPr marL="365756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249870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951416" y="685800"/>
            <a:ext cx="6400799" cy="53340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1"/>
            </a:lvl1pPr>
            <a:lvl2pPr marL="457195" indent="0">
              <a:buNone/>
              <a:defRPr sz="1200"/>
            </a:lvl2pPr>
            <a:lvl3pPr marL="914393" indent="0">
              <a:buNone/>
              <a:defRPr sz="1001"/>
            </a:lvl3pPr>
            <a:lvl4pPr marL="1371589" indent="0">
              <a:buNone/>
              <a:defRPr sz="900"/>
            </a:lvl4pPr>
            <a:lvl5pPr marL="1828785" indent="0">
              <a:buNone/>
              <a:defRPr sz="900"/>
            </a:lvl5pPr>
            <a:lvl6pPr marL="2285980" indent="0">
              <a:buNone/>
              <a:defRPr sz="900"/>
            </a:lvl6pPr>
            <a:lvl7pPr marL="2743178" indent="0">
              <a:buNone/>
              <a:defRPr sz="900"/>
            </a:lvl7pPr>
            <a:lvl8pPr marL="3200373" indent="0">
              <a:buNone/>
              <a:defRPr sz="900"/>
            </a:lvl8pPr>
            <a:lvl9pPr marL="365756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4951416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399"/>
            </a:lvl1pPr>
            <a:lvl2pPr marL="457195" indent="0">
              <a:buNone/>
              <a:defRPr sz="2801"/>
            </a:lvl2pPr>
            <a:lvl3pPr marL="914393" indent="0">
              <a:buNone/>
              <a:defRPr sz="2399"/>
            </a:lvl3pPr>
            <a:lvl4pPr marL="1371589" indent="0">
              <a:buNone/>
              <a:defRPr sz="2000"/>
            </a:lvl4pPr>
            <a:lvl5pPr marL="1828785" indent="0">
              <a:buNone/>
              <a:defRPr sz="2000"/>
            </a:lvl5pPr>
            <a:lvl6pPr marL="2285980" indent="0">
              <a:buNone/>
              <a:defRPr sz="2000"/>
            </a:lvl6pPr>
            <a:lvl7pPr marL="2743178" indent="0">
              <a:buNone/>
              <a:defRPr sz="2000"/>
            </a:lvl7pPr>
            <a:lvl8pPr marL="3200373" indent="0">
              <a:buNone/>
              <a:defRPr sz="2000"/>
            </a:lvl8pPr>
            <a:lvl9pPr marL="3657569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1"/>
            </a:lvl1pPr>
            <a:lvl2pPr marL="457195" indent="0">
              <a:buNone/>
              <a:defRPr sz="1200"/>
            </a:lvl2pPr>
            <a:lvl3pPr marL="914393" indent="0">
              <a:buNone/>
              <a:defRPr sz="1001"/>
            </a:lvl3pPr>
            <a:lvl4pPr marL="1371589" indent="0">
              <a:buNone/>
              <a:defRPr sz="900"/>
            </a:lvl4pPr>
            <a:lvl5pPr marL="1828785" indent="0">
              <a:buNone/>
              <a:defRPr sz="900"/>
            </a:lvl5pPr>
            <a:lvl6pPr marL="2285980" indent="0">
              <a:buNone/>
              <a:defRPr sz="900"/>
            </a:lvl6pPr>
            <a:lvl7pPr marL="2743178" indent="0">
              <a:buNone/>
              <a:defRPr sz="900"/>
            </a:lvl7pPr>
            <a:lvl8pPr marL="3200373" indent="0">
              <a:buNone/>
              <a:defRPr sz="900"/>
            </a:lvl8pPr>
            <a:lvl9pPr marL="365756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pPr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242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26431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pt-PT" smtClean="0"/>
              <a:pPr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2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93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5" indent="-223835" algn="l" defTabSz="914393" rtl="0" eaLnBrk="1" latinLnBrk="0" hangingPunct="1">
        <a:lnSpc>
          <a:spcPct val="90000"/>
        </a:lnSpc>
        <a:spcBef>
          <a:spcPts val="1801"/>
        </a:spcBef>
        <a:buClr>
          <a:schemeClr val="accent1"/>
        </a:buClr>
        <a:buSzPct val="10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463545" indent="-231774" algn="l" defTabSz="914393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0" indent="-219075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857243" indent="-174624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0" indent="-173037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98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33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67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03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3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9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5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0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8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3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9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Traffic Sign Detection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Vision – Project 1 – MIEIC – 13/14</a:t>
            </a:r>
          </a:p>
          <a:p>
            <a:r>
              <a:rPr lang="en-US" sz="1401" dirty="0"/>
              <a:t>Carlos Miguel Correia da Costa – 200903044 – Carlos.costa@fe.up.pt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Application of template matching or feature detection to identify the numbers inside the traffic signs ellipsis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89128" y="6072317"/>
            <a:ext cx="11410689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2.4a </a:t>
            </a:r>
            <a:r>
              <a:rPr lang="en-US" sz="1801" dirty="0"/>
              <a:t>– </a:t>
            </a:r>
            <a:r>
              <a:rPr lang="en-US" sz="1801" dirty="0" smtClean="0"/>
              <a:t>Number recognition using </a:t>
            </a:r>
            <a:r>
              <a:rPr lang="en-US" dirty="0" err="1" smtClean="0"/>
              <a:t>GoodFeaturesToTrackDetector</a:t>
            </a:r>
            <a:r>
              <a:rPr lang="en-US" dirty="0" smtClean="0"/>
              <a:t>, </a:t>
            </a:r>
            <a:r>
              <a:rPr lang="en-US" dirty="0" err="1" smtClean="0"/>
              <a:t>SiftDescriptorExtractor</a:t>
            </a:r>
            <a:r>
              <a:rPr lang="en-US" dirty="0" smtClean="0"/>
              <a:t> and </a:t>
            </a:r>
            <a:r>
              <a:rPr lang="en-US" dirty="0" err="1"/>
              <a:t>FlannBasedMatcher</a:t>
            </a:r>
            <a:r>
              <a:rPr lang="en-US" dirty="0"/>
              <a:t> </a:t>
            </a:r>
            <a:endParaRPr lang="en-US" sz="1801" dirty="0"/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3" y="2348879"/>
            <a:ext cx="5601155" cy="3635916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87" y="2348881"/>
            <a:ext cx="2586458" cy="3635915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348880"/>
            <a:ext cx="2719159" cy="36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good segmentation and positioning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67088" y="6072317"/>
            <a:ext cx="485479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2.4b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12" name="Imagem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51" y="2276872"/>
            <a:ext cx="3654531" cy="3654531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276872"/>
            <a:ext cx="3654531" cy="36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good segmentation and some perspective distortion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78309" y="6072317"/>
            <a:ext cx="4832350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2.4c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30" y="2226090"/>
            <a:ext cx="3723190" cy="372319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226090"/>
            <a:ext cx="3723190" cy="37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suboptimal segmentation (on purpose), and how the feature points adapted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67089" y="6072317"/>
            <a:ext cx="4854791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2.4d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276872"/>
            <a:ext cx="3672408" cy="3672408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276872"/>
            <a:ext cx="367240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7948" y="3068960"/>
            <a:ext cx="8692398" cy="1152128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5914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110378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Applications</a:t>
            </a:r>
            <a:endParaRPr lang="en-US" sz="4000" dirty="0"/>
          </a:p>
        </p:txBody>
      </p:sp>
      <p:pic>
        <p:nvPicPr>
          <p:cNvPr id="1028" name="Picture 4" descr="http://www.themotorreport.com.au/content/image/t/h/the_boss_gm_autonomous_vehicle-4e9e9e1513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204864"/>
            <a:ext cx="4934969" cy="294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hotos.expertreviews.co.uk/images/front_picture_library_Expert_Reviews/dir_288/er_photo_144364_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2" y="2204864"/>
            <a:ext cx="5153774" cy="294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341582" y="5359985"/>
            <a:ext cx="301826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 1.2 - Autonomous vehicles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833547" y="5359985"/>
            <a:ext cx="345479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1.1 - Driver assistance systems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1103786"/>
          </a:xfrm>
        </p:spPr>
        <p:txBody>
          <a:bodyPr/>
          <a:lstStyle/>
          <a:p>
            <a:pPr algn="ctr"/>
            <a:r>
              <a:rPr lang="en-US" sz="4000" dirty="0"/>
              <a:t>2. </a:t>
            </a:r>
            <a:r>
              <a:rPr lang="en-US" sz="4000" dirty="0" smtClean="0"/>
              <a:t>Implementation</a:t>
            </a:r>
            <a:r>
              <a:rPr lang="en-US" dirty="0" smtClean="0"/>
              <a:t> main algorithms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16585" y="1916832"/>
            <a:ext cx="9134393" cy="367092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Wingdings" panose="05000000000000000000" pitchFamily="2" charset="2"/>
              <a:buChar char="ü"/>
            </a:pPr>
            <a:r>
              <a:rPr lang="en-US" sz="2399" dirty="0"/>
              <a:t>Scene acquisition (image, video, camera)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/>
              <a:t>Image preprocessing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 smtClean="0"/>
              <a:t>Signal color </a:t>
            </a:r>
            <a:r>
              <a:rPr lang="en-US" sz="2399" dirty="0"/>
              <a:t>segmentation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 smtClean="0"/>
              <a:t>Text color segmentation</a:t>
            </a:r>
            <a:endParaRPr lang="en-US" sz="2399" dirty="0"/>
          </a:p>
          <a:p>
            <a:pPr marL="457195" indent="-457195">
              <a:buFont typeface="+mj-lt"/>
              <a:buAutoNum type="arabicPeriod"/>
            </a:pPr>
            <a:r>
              <a:rPr lang="en-US" sz="2399" dirty="0"/>
              <a:t>Traffic sign recognition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</a:t>
            </a:r>
            <a:r>
              <a:rPr lang="en-US" sz="4000" dirty="0"/>
              <a:t>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466674" y="1466070"/>
            <a:ext cx="9134393" cy="576065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/>
            </a:pPr>
            <a:r>
              <a:rPr lang="en-US" sz="2399" dirty="0"/>
              <a:t>Bilateral filtering</a:t>
            </a:r>
          </a:p>
          <a:p>
            <a:pPr marL="457195" indent="-457195">
              <a:buFont typeface="+mj-lt"/>
              <a:buAutoNum type="alphaLcParenR"/>
            </a:pPr>
            <a:endParaRPr lang="en-US" sz="2399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4" y="2204881"/>
            <a:ext cx="3839411" cy="3835152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77" y="2204872"/>
            <a:ext cx="3846223" cy="383515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500373" y="6165319"/>
            <a:ext cx="5543505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2.1a </a:t>
            </a:r>
            <a:r>
              <a:rPr lang="en-US" sz="1801" dirty="0"/>
              <a:t>– Effect of the bilateral filter in removing noise</a:t>
            </a:r>
          </a:p>
        </p:txBody>
      </p:sp>
    </p:spTree>
    <p:extLst>
      <p:ext uri="{BB962C8B-B14F-4D97-AF65-F5344CB8AC3E}">
        <p14:creationId xmlns:p14="http://schemas.microsoft.com/office/powerpoint/2010/main" val="39358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22419" y="1485830"/>
            <a:ext cx="9134393" cy="50301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 startAt="2"/>
            </a:pPr>
            <a:r>
              <a:rPr lang="en-US" sz="2399" dirty="0"/>
              <a:t>C</a:t>
            </a:r>
            <a:r>
              <a:rPr lang="en-US" sz="2399" dirty="0"/>
              <a:t>ontrast </a:t>
            </a:r>
            <a:r>
              <a:rPr lang="en-US" sz="2399" dirty="0"/>
              <a:t>limited adaptive histogram </a:t>
            </a:r>
            <a:r>
              <a:rPr lang="en-US" sz="2399" dirty="0"/>
              <a:t>equalization (CLAHE)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00367" y="6165319"/>
            <a:ext cx="5188215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2.1b </a:t>
            </a:r>
            <a:r>
              <a:rPr lang="en-US" sz="1801" dirty="0"/>
              <a:t>– Effect of the </a:t>
            </a:r>
            <a:r>
              <a:rPr lang="en-US" sz="1801" dirty="0"/>
              <a:t>CLAHE in increasing contrast</a:t>
            </a:r>
            <a:endParaRPr lang="en-US" sz="1801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23" y="2348897"/>
            <a:ext cx="5528727" cy="3671362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9" y="2348897"/>
            <a:ext cx="5527669" cy="36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</a:t>
            </a:r>
            <a:r>
              <a:rPr lang="en-US" sz="4000" dirty="0"/>
              <a:t>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7"/>
            <a:ext cx="9134393" cy="448376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 startAt="3"/>
            </a:pPr>
            <a:r>
              <a:rPr lang="en-US" sz="2399" dirty="0"/>
              <a:t>Contrast and brightness correction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00373" y="6165319"/>
            <a:ext cx="5319661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2.1c </a:t>
            </a:r>
            <a:r>
              <a:rPr lang="en-US" sz="1801" dirty="0"/>
              <a:t>– </a:t>
            </a:r>
            <a:r>
              <a:rPr lang="en-US" sz="1801" dirty="0" smtClean="0"/>
              <a:t>Correction of contrast and removal of noise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8" y="1972496"/>
            <a:ext cx="4130602" cy="4120800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972496"/>
            <a:ext cx="4123474" cy="41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2.2. Signal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168447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Signal segmentation in HSV color space using the red borders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Usage of opening morphological operation to remove small blobs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10804" y="6072317"/>
            <a:ext cx="7967246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2.2a </a:t>
            </a:r>
            <a:r>
              <a:rPr lang="en-US" sz="1801" dirty="0"/>
              <a:t>– </a:t>
            </a:r>
            <a:r>
              <a:rPr lang="en-US" sz="1801" dirty="0" smtClean="0"/>
              <a:t>Identification of possible traffic sign positions using color segmentation</a:t>
            </a:r>
            <a:endParaRPr lang="en-US" sz="1801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81" y="2564904"/>
            <a:ext cx="5024646" cy="3336296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27" y="2564904"/>
            <a:ext cx="5024646" cy="33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2.2. Signal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 startAt="3"/>
            </a:pPr>
            <a:r>
              <a:rPr lang="en-US" sz="2399" dirty="0" smtClean="0"/>
              <a:t>Identification of signals circles using </a:t>
            </a:r>
            <a:r>
              <a:rPr lang="en-US" sz="2399" dirty="0" err="1" smtClean="0"/>
              <a:t>HoughCircles</a:t>
            </a:r>
            <a:r>
              <a:rPr lang="en-US" sz="2399" dirty="0" smtClean="0"/>
              <a:t> transform</a:t>
            </a:r>
          </a:p>
          <a:p>
            <a:pPr marL="457200" indent="-457200">
              <a:buFont typeface="+mj-lt"/>
              <a:buAutoNum type="alphaLcParenR" startAt="3"/>
            </a:pPr>
            <a:r>
              <a:rPr lang="en-US" sz="2399" dirty="0" smtClean="0"/>
              <a:t>Detection of signals borders with OpenCV </a:t>
            </a:r>
            <a:r>
              <a:rPr lang="en-US" sz="2399" dirty="0" err="1" smtClean="0"/>
              <a:t>fitEllipse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65869" y="6072317"/>
            <a:ext cx="10057177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2.2b </a:t>
            </a:r>
            <a:r>
              <a:rPr lang="en-US" sz="1801" dirty="0"/>
              <a:t>– </a:t>
            </a:r>
            <a:r>
              <a:rPr lang="en-US" sz="1801" dirty="0" smtClean="0"/>
              <a:t>Usage of </a:t>
            </a:r>
            <a:r>
              <a:rPr lang="en-US" sz="1801" dirty="0" err="1" smtClean="0"/>
              <a:t>HoughCircles</a:t>
            </a:r>
            <a:r>
              <a:rPr lang="en-US" sz="1801" dirty="0" smtClean="0"/>
              <a:t> transform and ellipse extraction to segment the signals from the image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8" y="2492896"/>
            <a:ext cx="5155565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2.3. Text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600496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Extraction of each signal from the image, removing the background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Segment text only inside signs ellipsis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Usage of erosion operation to thin the text and improve recognition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59755" y="6237312"/>
            <a:ext cx="506100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2.3a </a:t>
            </a:r>
            <a:r>
              <a:rPr lang="en-US" sz="1801" dirty="0"/>
              <a:t>– </a:t>
            </a:r>
            <a:r>
              <a:rPr lang="en-US" sz="1801" dirty="0" smtClean="0"/>
              <a:t>Text extraction using color segmentation</a:t>
            </a:r>
            <a:endParaRPr lang="en-US" sz="1801" dirty="0"/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3146091"/>
            <a:ext cx="4392488" cy="2916707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49" y="3446475"/>
            <a:ext cx="1332865" cy="1720850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3446475"/>
            <a:ext cx="1333500" cy="172466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578749" y="5316236"/>
            <a:ext cx="2592287" cy="59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2.3b </a:t>
            </a:r>
            <a:r>
              <a:rPr lang="en-US" sz="1801" dirty="0"/>
              <a:t>– </a:t>
            </a:r>
            <a:r>
              <a:rPr lang="en-US" sz="1801" dirty="0" smtClean="0"/>
              <a:t>Application of the erosion operator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1629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TC104033937[[fn=Rasto de Vapor]]</Template>
  <TotalTime>0</TotalTime>
  <Words>367</Words>
  <Application>Microsoft Office PowerPoint</Application>
  <PresentationFormat>Personalizados</PresentationFormat>
  <Paragraphs>54</Paragraphs>
  <Slides>14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Digital Blue Tunnel 16x9</vt:lpstr>
      <vt:lpstr>Traffic Sign Detection</vt:lpstr>
      <vt:lpstr>1. Applications</vt:lpstr>
      <vt:lpstr>2. Implementation main algorithms</vt:lpstr>
      <vt:lpstr>2.1. Image preprocessing</vt:lpstr>
      <vt:lpstr>2.1. Image preprocessing</vt:lpstr>
      <vt:lpstr>2.1. Image preprocessing</vt:lpstr>
      <vt:lpstr>2.2. Signal color segmentation</vt:lpstr>
      <vt:lpstr>2.2. Signal color segmentation</vt:lpstr>
      <vt:lpstr>2.3. Text color segmentation</vt:lpstr>
      <vt:lpstr>2.4. Traffic sign recognition</vt:lpstr>
      <vt:lpstr>2.4. Traffic sign recognition</vt:lpstr>
      <vt:lpstr>2.4. Traffic sign recognition</vt:lpstr>
      <vt:lpstr>2.4. Traffic sign recognition</vt:lpstr>
      <vt:lpstr> 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2013-11-12T00:17:34Z</dcterms:created>
  <dcterms:modified xsi:type="dcterms:W3CDTF">2013-11-12T02:26:32Z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